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69" r:id="rId4"/>
    <p:sldId id="264" r:id="rId5"/>
    <p:sldId id="268" r:id="rId6"/>
    <p:sldId id="271" r:id="rId7"/>
    <p:sldId id="270" r:id="rId8"/>
    <p:sldId id="262" r:id="rId9"/>
    <p:sldId id="259" r:id="rId10"/>
    <p:sldId id="260" r:id="rId11"/>
    <p:sldId id="25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161" autoAdjust="0"/>
  </p:normalViewPr>
  <p:slideViewPr>
    <p:cSldViewPr snapToGrid="0">
      <p:cViewPr varScale="1">
        <p:scale>
          <a:sx n="64" d="100"/>
          <a:sy n="64" d="100"/>
        </p:scale>
        <p:origin x="9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4666B4-6A51-4F1C-A10E-7238EC5F4965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A7F962-6102-4BC0-AF4B-3C236A11A0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870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F962-6102-4BC0-AF4B-3C236A11A0E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834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F962-6102-4BC0-AF4B-3C236A11A0E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034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Completely changed my thesis based on what was feasible</a:t>
            </a:r>
          </a:p>
          <a:p>
            <a:r>
              <a:rPr lang="en-US" dirty="0"/>
              <a:t>Make flowchart of my spring semester… and how it completely changed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F962-6102-4BC0-AF4B-3C236A11A0E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683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mere question, however, does not identify a problem, that is, a conflict or something unsettled, perplexing, vexing, distressful, and in the need of</a:t>
            </a: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investigation.</a:t>
            </a:r>
          </a:p>
          <a:p>
            <a:endParaRPr 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remember to define the PROBLEM</a:t>
            </a:r>
          </a:p>
          <a:p>
            <a:r>
              <a:rPr lang="en-US" dirty="0"/>
              <a:t>https://www.npr.org/sections/parallels/2016/10/02/495795717/when-disaster-strikes-he-creates-a-crisis-map-that-helps-save-lives</a:t>
            </a:r>
          </a:p>
          <a:p>
            <a:endParaRPr lang="en-US" dirty="0"/>
          </a:p>
          <a:p>
            <a:r>
              <a:rPr lang="en-US" dirty="0"/>
              <a:t>Really, I </a:t>
            </a:r>
            <a:r>
              <a:rPr lang="en-US" dirty="0" err="1"/>
              <a:t>wanna</a:t>
            </a:r>
            <a:r>
              <a:rPr lang="en-US" dirty="0"/>
              <a:t> know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What would a world look like where both data forms are easily commensurable and actively shared? What must occur to make that world a reality?</a:t>
            </a:r>
          </a:p>
          <a:p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different are citizen science data and crisis mapping data, really?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7FB77-DE82-4678-82AC-4CC41FE344D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0630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Ones with locations listed are places I have contacts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D7FB77-DE82-4678-82AC-4CC41FE344D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5044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Describe my project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F962-6102-4BC0-AF4B-3C236A11A0E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111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Bonfires, ice cream, film festival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A7F962-6102-4BC0-AF4B-3C236A11A0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424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73923-DC13-4694-84CE-286E7306FD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8520B-5CA6-4134-87B2-13004DD99C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EC805C-B1C1-4DF5-9BFD-CEA7F7616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83F44-4F6A-4393-B8D6-A4C4BB51E1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E89BF2-3E6D-4B4E-B005-2E47C9A1E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5451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7B4D5-2803-499E-9EC2-4AE6916B5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AD9AB-21F3-4F23-A445-A5BDEA361B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E69CE1-CB25-46F6-8B42-9E1F27B28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5BA7C5-DEF5-4578-9BDD-CC61EC440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3F5ADB-4B69-4984-9E37-1F465E457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6745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02FBE4-ED37-43A1-B6E8-F06023F337E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930A1E9-D938-4F0A-B1EA-F77A2CF6FB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F7F50A-394D-4B03-9B44-966E4A3E0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A272C7-6A8F-4C39-A38C-576CD90948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AA7594-AB39-46F6-B4BD-43F86D63B0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2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E29E96-29F3-4EF9-92D9-E48A001D1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6A4A8-3CCB-4F28-A82E-E2290311C5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216DD6-8B73-4AF2-8222-1C2AA4A5B2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BF0652-6271-4655-90A9-B6A4FFFF83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52C97-31A2-433A-85A0-2F3A8F350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766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C74D2-1D0D-475C-B0FE-146D8278D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583A76-E502-4E49-B493-1ABA0A5224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10F039-8564-4630-A5DC-FB8498DA44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262E5-7130-41A1-BEB5-574F356B4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789DFF-20B0-4A8F-A31A-5F37139F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822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BD4E1-C026-43E3-8E96-61C94657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4F57CE-8AF9-4D3E-A42E-A1CD0099AE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81E7A0-4743-41C7-B20F-9A543EC6CE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FF2B0F-558A-45AD-BB15-3EBB86342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7AFC07-F073-45E4-A95F-460BB3A3EF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A0E8E3-4BF1-4519-A897-ADBC7B6D1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89221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9AA75-F98A-41E6-897A-44613FBB5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9ACE11-B459-45C5-907D-3BE8AB8ED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2FB2-D2EE-47D0-A73E-3637BB6993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297ECF-B2E9-4B53-92B4-E266AF76B0B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F62D77-2B83-4EB8-8A07-2383B0FEDB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5C6C16-84AD-4175-B50A-38D95AD41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8FB9823-6662-4202-B89C-A41171763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B68956-C694-456C-8621-A134627C2C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0374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FD4C6-4288-4C3A-8E9D-B9E2F94F7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DFF22-51CB-4A73-AEA2-87D533E37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9E4C19-BD12-4A42-BE71-E77D6453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8BCE2F-D648-4582-B46A-364A01676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613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763E62-B2B2-45A3-9F14-BAB55197BB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8DB6ED-3163-44D1-8612-A714CB5EE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086BA4-08B4-4EDD-8D23-97068879AF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83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0482B-FC5B-46E5-A0B8-032DE3026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293DFC-C240-46EE-AC8F-EF4FBB6A0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0AD77C-ECBB-4525-A052-2B41FCF3E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2764F74-F7F2-4CE3-829A-DC4FD6974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0239E4-A332-4651-8698-25E9E9FE4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526668-25F3-4D4B-ADD3-540D48E982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645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45DADA-6F99-47F8-8CA6-DF72629944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59232BD-3A4F-4B95-8A93-B9FC6A0E88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6A6836-815E-4E2A-95EF-B557C599D9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06CF00-87EF-4A87-BE7E-34BADF4FB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FD524D-4F20-4254-B386-13C22EF3E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CDE65-3D63-43D9-B86A-96152A426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6">
                <a:lumMod val="40000"/>
                <a:lumOff val="60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0A516A-0CF2-4708-8A9E-1C339A21EB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A14C0D-E8CA-4E7A-A99E-2B70F3F9C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907679-53B5-42B8-B1B5-157BF2B0D4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EA066-0795-4FA9-82C8-D37B58F6773B}" type="datetimeFigureOut">
              <a:rPr lang="en-US" smtClean="0"/>
              <a:t>11/8/2019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CBB115-42DE-4E7E-8AD9-8E79C78F10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3E5AE6-501F-49E8-A858-8256C58F79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90A47C-FEFF-4000-853C-8A326A2A9B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42956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openxmlformats.org/officeDocument/2006/relationships/image" Target="../media/image22.jpg"/><Relationship Id="rId4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eg"/><Relationship Id="rId5" Type="http://schemas.openxmlformats.org/officeDocument/2006/relationships/image" Target="../media/image14.jp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4000"/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9DF59-2D6D-4A10-8924-C67C3EA2BE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91128" y="1612926"/>
            <a:ext cx="8009744" cy="1021596"/>
          </a:xfrm>
          <a:solidFill>
            <a:schemeClr val="bg2">
              <a:lumMod val="90000"/>
              <a:alpha val="65000"/>
            </a:schemeClr>
          </a:solidFill>
        </p:spPr>
        <p:txBody>
          <a:bodyPr/>
          <a:lstStyle/>
          <a:p>
            <a:r>
              <a:rPr lang="en-US" dirty="0"/>
              <a:t>How did I get here?!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DCBE67-2A80-482F-B87E-77AB4A4BF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810000" y="2918202"/>
            <a:ext cx="4572000" cy="1021596"/>
          </a:xfrm>
          <a:solidFill>
            <a:schemeClr val="bg2">
              <a:lumMod val="90000"/>
              <a:alpha val="65000"/>
            </a:schemeClr>
          </a:solidFill>
        </p:spPr>
        <p:txBody>
          <a:bodyPr/>
          <a:lstStyle/>
          <a:p>
            <a:r>
              <a:rPr lang="en-US" b="1" dirty="0"/>
              <a:t>Mads O’Brien, </a:t>
            </a:r>
            <a:r>
              <a:rPr lang="en-US" b="1" dirty="0" err="1"/>
              <a:t>MESc</a:t>
            </a:r>
            <a:r>
              <a:rPr lang="en-US" b="1" dirty="0"/>
              <a:t> 2020</a:t>
            </a:r>
          </a:p>
          <a:p>
            <a:r>
              <a:rPr lang="en-US" b="1" dirty="0"/>
              <a:t>November 11, 2019</a:t>
            </a:r>
          </a:p>
        </p:txBody>
      </p:sp>
    </p:spTree>
    <p:extLst>
      <p:ext uri="{BB962C8B-B14F-4D97-AF65-F5344CB8AC3E}">
        <p14:creationId xmlns:p14="http://schemas.microsoft.com/office/powerpoint/2010/main" val="10016497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6878F2A-27A2-49D0-BA59-32242A101E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068" y="1114320"/>
            <a:ext cx="4114800" cy="3086100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9885876F-1183-491A-B766-77D22FA54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011" y="158463"/>
            <a:ext cx="5851704" cy="4388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B25784-DBCB-4FC6-B38F-3839D38536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750" y="158463"/>
            <a:ext cx="5531645" cy="888721"/>
          </a:xfrm>
        </p:spPr>
        <p:txBody>
          <a:bodyPr>
            <a:normAutofit fontScale="90000"/>
          </a:bodyPr>
          <a:lstStyle/>
          <a:p>
            <a:r>
              <a:rPr lang="en-US" dirty="0"/>
              <a:t>Summer in New Haven!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3ACB0A2-A178-4C48-A499-1E885016E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86382"/>
            <a:ext cx="2369820" cy="236982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89B1378-4F6A-47F5-A7FB-4AD73A7F14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38" y="0"/>
            <a:ext cx="4233862" cy="317539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1C12D4-5C76-4684-A902-1F2CD28505E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752" b="15680"/>
          <a:stretch/>
        </p:blipFill>
        <p:spPr>
          <a:xfrm>
            <a:off x="2471739" y="4386382"/>
            <a:ext cx="7603330" cy="2484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E75BDB-A2BE-4920-A475-E2FAA876898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29" r="4877"/>
          <a:stretch/>
        </p:blipFill>
        <p:spPr>
          <a:xfrm>
            <a:off x="8415339" y="3175397"/>
            <a:ext cx="3546651" cy="3509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93829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95C31A-58DF-4A91-B057-023FB7522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CAE15F-70FC-48B0-A5EE-B5DAA38C5B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486275"/>
          </a:xfrm>
        </p:spPr>
        <p:txBody>
          <a:bodyPr/>
          <a:lstStyle/>
          <a:p>
            <a:r>
              <a:rPr lang="en-US" dirty="0"/>
              <a:t>As you consider projects, keep your ideas all in one place (Dropbox, Google Drive, Evernote)</a:t>
            </a:r>
          </a:p>
          <a:p>
            <a:r>
              <a:rPr lang="en-US" dirty="0"/>
              <a:t>Apply for funding even if your project description might totally change – FES funding sources understand that!</a:t>
            </a:r>
          </a:p>
          <a:p>
            <a:r>
              <a:rPr lang="en-US" dirty="0"/>
              <a:t>It’s ok to completely shift gears, especially to something more feasible… But do so responsibly</a:t>
            </a:r>
          </a:p>
          <a:p>
            <a:r>
              <a:rPr lang="en-US" dirty="0"/>
              <a:t>Your relationship with your boss / collaborators can make or break your experience</a:t>
            </a:r>
          </a:p>
        </p:txBody>
      </p:sp>
    </p:spTree>
    <p:extLst>
      <p:ext uri="{BB962C8B-B14F-4D97-AF65-F5344CB8AC3E}">
        <p14:creationId xmlns:p14="http://schemas.microsoft.com/office/powerpoint/2010/main" val="1899696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A05151C-CD27-435E-B680-E442DA3FF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343089"/>
            <a:ext cx="6313021" cy="351491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99DFA96-F8EE-45A3-91EC-8F4152CCDD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638" y="1"/>
            <a:ext cx="7156361" cy="3940646"/>
          </a:xfrm>
          <a:prstGeom prst="rect">
            <a:avLst/>
          </a:prstGeom>
        </p:spPr>
      </p:pic>
      <p:sp>
        <p:nvSpPr>
          <p:cNvPr id="6" name="Arrow: Bent 5">
            <a:extLst>
              <a:ext uri="{FF2B5EF4-FFF2-40B4-BE49-F238E27FC236}">
                <a16:creationId xmlns:a16="http://schemas.microsoft.com/office/drawing/2014/main" id="{8742ED49-A0D3-4DDA-AB3A-20E2767D89A1}"/>
              </a:ext>
            </a:extLst>
          </p:cNvPr>
          <p:cNvSpPr/>
          <p:nvPr/>
        </p:nvSpPr>
        <p:spPr>
          <a:xfrm rot="6289457" flipH="1">
            <a:off x="5798785" y="4113467"/>
            <a:ext cx="1811713" cy="1476426"/>
          </a:xfrm>
          <a:prstGeom prst="bentArrow">
            <a:avLst>
              <a:gd name="adj1" fmla="val 21599"/>
              <a:gd name="adj2" fmla="val 26650"/>
              <a:gd name="adj3" fmla="val 25000"/>
              <a:gd name="adj4" fmla="val 5257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4E71043-BDFC-42B4-B4C8-A05F9F6489C3}"/>
              </a:ext>
            </a:extLst>
          </p:cNvPr>
          <p:cNvSpPr/>
          <p:nvPr/>
        </p:nvSpPr>
        <p:spPr>
          <a:xfrm>
            <a:off x="156030" y="2683421"/>
            <a:ext cx="4417620" cy="6596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i="1" dirty="0"/>
              <a:t>Research Methods proposal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32D9014-43A6-47A5-9291-D8404C9C6204}"/>
              </a:ext>
            </a:extLst>
          </p:cNvPr>
          <p:cNvSpPr/>
          <p:nvPr/>
        </p:nvSpPr>
        <p:spPr>
          <a:xfrm>
            <a:off x="8613818" y="3974346"/>
            <a:ext cx="367655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i="1" dirty="0"/>
              <a:t>Presenting my current thesis at a conference</a:t>
            </a:r>
          </a:p>
        </p:txBody>
      </p:sp>
    </p:spTree>
    <p:extLst>
      <p:ext uri="{BB962C8B-B14F-4D97-AF65-F5344CB8AC3E}">
        <p14:creationId xmlns:p14="http://schemas.microsoft.com/office/powerpoint/2010/main" val="1498360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107C1-D4FE-44A9-B9E5-757A68DC65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24C139-03CD-4051-88CA-6885720BBB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b="1" dirty="0"/>
              <a:t>August 2018 </a:t>
            </a:r>
            <a:r>
              <a:rPr lang="en-US" dirty="0"/>
              <a:t>– Very eager </a:t>
            </a:r>
            <a:r>
              <a:rPr lang="en-US" dirty="0" err="1"/>
              <a:t>MESc</a:t>
            </a:r>
            <a:r>
              <a:rPr lang="en-US" dirty="0"/>
              <a:t> with a PLAN!</a:t>
            </a:r>
          </a:p>
          <a:p>
            <a:pPr>
              <a:lnSpc>
                <a:spcPct val="150000"/>
              </a:lnSpc>
            </a:pPr>
            <a:r>
              <a:rPr lang="en-US" b="1" dirty="0"/>
              <a:t>December 2018 </a:t>
            </a:r>
            <a:r>
              <a:rPr lang="en-US" dirty="0"/>
              <a:t>– Complete research proposal</a:t>
            </a:r>
          </a:p>
          <a:p>
            <a:pPr>
              <a:lnSpc>
                <a:spcPct val="150000"/>
              </a:lnSpc>
            </a:pPr>
            <a:r>
              <a:rPr lang="en-US" b="1" dirty="0"/>
              <a:t>Jan – March 2019 </a:t>
            </a:r>
            <a:r>
              <a:rPr lang="en-US" dirty="0"/>
              <a:t>– “Networking”, supposedly…</a:t>
            </a:r>
          </a:p>
          <a:p>
            <a:pPr>
              <a:lnSpc>
                <a:spcPct val="150000"/>
              </a:lnSpc>
            </a:pPr>
            <a:r>
              <a:rPr lang="en-US" b="1" dirty="0"/>
              <a:t>March 7, 2019 </a:t>
            </a:r>
            <a:r>
              <a:rPr lang="en-US" dirty="0"/>
              <a:t>– </a:t>
            </a:r>
            <a:r>
              <a:rPr lang="en-US" i="1" dirty="0"/>
              <a:t>“Oh god, what am I doing…” </a:t>
            </a:r>
            <a:r>
              <a:rPr lang="en-US" dirty="0"/>
              <a:t>A Reckoning</a:t>
            </a:r>
            <a:endParaRPr lang="en-US" i="1" dirty="0"/>
          </a:p>
          <a:p>
            <a:pPr>
              <a:lnSpc>
                <a:spcPct val="150000"/>
              </a:lnSpc>
            </a:pPr>
            <a:r>
              <a:rPr lang="en-US" b="1" dirty="0"/>
              <a:t>April – May 2019 </a:t>
            </a:r>
            <a:r>
              <a:rPr lang="en-US" dirty="0"/>
              <a:t>– Quickly arrange new plan for summer</a:t>
            </a:r>
          </a:p>
        </p:txBody>
      </p:sp>
    </p:spTree>
    <p:extLst>
      <p:ext uri="{BB962C8B-B14F-4D97-AF65-F5344CB8AC3E}">
        <p14:creationId xmlns:p14="http://schemas.microsoft.com/office/powerpoint/2010/main" val="78755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7D093-9E70-4930-9023-EE60560896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1576" y="300412"/>
            <a:ext cx="7058665" cy="1151867"/>
          </a:xfrm>
        </p:spPr>
        <p:txBody>
          <a:bodyPr/>
          <a:lstStyle/>
          <a:p>
            <a:pPr algn="r"/>
            <a:r>
              <a:rPr lang="en-US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6223B0-70FD-4D7A-AA45-6DFF84B59A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1137" y="1684151"/>
            <a:ext cx="7279104" cy="4936791"/>
          </a:xfrm>
          <a:solidFill>
            <a:srgbClr val="FFFFFF">
              <a:alpha val="50196"/>
            </a:srgbClr>
          </a:solidFill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How is VGI currently integrated into environmental disaster monitoring and response?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may VGI collected in non-crisis contexts be incorporated into baseline knowledge of vulnerable places? 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are the benefits and barriers to using citizen science data in disaster monitoring and response, according to geospatial and environmental practitioners? What themes emerge?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9CE32AA-6583-4689-A904-260E5AAE9F6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5"/>
          <a:stretch/>
        </p:blipFill>
        <p:spPr>
          <a:xfrm>
            <a:off x="0" y="3312695"/>
            <a:ext cx="4424301" cy="354530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575C7C9-41C2-4AA8-A3F7-2E5D9012C3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424301" cy="331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81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FA5F9-449A-44F4-91FD-64E8A32880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5829"/>
            <a:ext cx="10515600" cy="1325563"/>
          </a:xfrm>
        </p:spPr>
        <p:txBody>
          <a:bodyPr/>
          <a:lstStyle/>
          <a:p>
            <a:r>
              <a:rPr lang="en-US" b="1" dirty="0"/>
              <a:t>Major Actors… </a:t>
            </a:r>
            <a:br>
              <a:rPr lang="en-US" b="1" dirty="0"/>
            </a:br>
            <a:r>
              <a:rPr lang="en-US" b="1" dirty="0"/>
              <a:t>and Potential Partners for 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AE3B57-AF1C-4CA1-83B2-3A41C22ABA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28748"/>
            <a:ext cx="10515600" cy="4081940"/>
          </a:xfrm>
          <a:solidFill>
            <a:srgbClr val="FFFFFF">
              <a:alpha val="50196"/>
            </a:srgbClr>
          </a:solidFill>
        </p:spPr>
        <p:txBody>
          <a:bodyPr>
            <a:normAutofit lnSpcReduction="10000"/>
          </a:bodyPr>
          <a:lstStyle/>
          <a:p>
            <a:r>
              <a:rPr lang="en-US" dirty="0"/>
              <a:t>World Food </a:t>
            </a:r>
            <a:r>
              <a:rPr lang="en-US" dirty="0" err="1"/>
              <a:t>Programme</a:t>
            </a:r>
            <a:r>
              <a:rPr lang="en-US" dirty="0"/>
              <a:t> (Rome, Italy; or other country office)</a:t>
            </a:r>
          </a:p>
          <a:p>
            <a:r>
              <a:rPr lang="en-US" dirty="0"/>
              <a:t>Harvard Humanitarian Initiative (Cambridge, MA)</a:t>
            </a:r>
          </a:p>
          <a:p>
            <a:r>
              <a:rPr lang="en-US" dirty="0"/>
              <a:t>U.S. Geological Survey (Menlo Park, CA; Flagstaff, AZ; Vancouver, WA)</a:t>
            </a:r>
          </a:p>
          <a:p>
            <a:r>
              <a:rPr lang="en-US" dirty="0"/>
              <a:t>Federal Emergency Management Agency (FEMA)</a:t>
            </a:r>
          </a:p>
          <a:p>
            <a:r>
              <a:rPr lang="en-US" dirty="0"/>
              <a:t>U.S. Forest Service</a:t>
            </a:r>
          </a:p>
          <a:p>
            <a:r>
              <a:rPr lang="en-US" dirty="0"/>
              <a:t>Humanitarian OpenStreetMap Team </a:t>
            </a:r>
          </a:p>
          <a:p>
            <a:r>
              <a:rPr lang="en-US" dirty="0"/>
              <a:t>National Phenology Network</a:t>
            </a:r>
          </a:p>
          <a:p>
            <a:r>
              <a:rPr lang="en-US" dirty="0" err="1"/>
              <a:t>PublicLab</a:t>
            </a:r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7D4215-29D1-43CA-BC2F-19A49F11B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2"/>
          <a:stretch/>
        </p:blipFill>
        <p:spPr>
          <a:xfrm>
            <a:off x="8380743" y="4990488"/>
            <a:ext cx="1753199" cy="183591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77125A1-7AE0-45E0-942B-1FED721478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82" y="5883057"/>
            <a:ext cx="3833961" cy="9661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2A724F4-499E-46BF-9455-D51A0B5F70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862" y="5787332"/>
            <a:ext cx="3172461" cy="96615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386D1A6-F733-42C9-9D5B-F425C6039B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7122" y="4991523"/>
            <a:ext cx="1834878" cy="18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1838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2C054-DF9C-4A40-9BB2-EA3CC6D1B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Narrow down ideas with a “Rubric”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BE6122-2F84-44F2-BACD-15F39C37C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Rank each project idea against what you want / what you value</a:t>
            </a:r>
          </a:p>
          <a:p>
            <a:r>
              <a:rPr lang="en-US" dirty="0"/>
              <a:t>Assign each column a value 1-5 (plus notes)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878A1A9E-BC0A-489E-B7B3-CDAB2136231D}"/>
              </a:ext>
            </a:extLst>
          </p:cNvPr>
          <p:cNvGrpSpPr/>
          <p:nvPr/>
        </p:nvGrpSpPr>
        <p:grpSpPr>
          <a:xfrm>
            <a:off x="36491" y="2952989"/>
            <a:ext cx="12119018" cy="3710368"/>
            <a:chOff x="399245" y="2008770"/>
            <a:chExt cx="11792755" cy="3610479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FFCB287-D906-46CC-80D4-1F8898BA05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274" r="1"/>
            <a:stretch/>
          </p:blipFill>
          <p:spPr>
            <a:xfrm>
              <a:off x="399245" y="2008770"/>
              <a:ext cx="11792755" cy="361047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4774163-78F1-463F-93D8-DC711B341D28}"/>
                </a:ext>
              </a:extLst>
            </p:cNvPr>
            <p:cNvSpPr/>
            <p:nvPr/>
          </p:nvSpPr>
          <p:spPr>
            <a:xfrm>
              <a:off x="7946265" y="3554569"/>
              <a:ext cx="953036" cy="6954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9FA1B94-B341-42AA-843F-5FB642D51E9F}"/>
                </a:ext>
              </a:extLst>
            </p:cNvPr>
            <p:cNvSpPr/>
            <p:nvPr/>
          </p:nvSpPr>
          <p:spPr>
            <a:xfrm>
              <a:off x="6785019" y="4698642"/>
              <a:ext cx="1071093" cy="7491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7AC14EF-F79C-47E0-8E09-DF26798331A0}"/>
                </a:ext>
              </a:extLst>
            </p:cNvPr>
            <p:cNvSpPr/>
            <p:nvPr/>
          </p:nvSpPr>
          <p:spPr>
            <a:xfrm>
              <a:off x="4801673" y="4698642"/>
              <a:ext cx="953036" cy="9206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176539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F68B2-A66E-4AB3-9E45-648089529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Ask profs where THEY get funding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4A9CC-52FD-4C11-A838-D1BD76E9FE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EE95252-98BA-475A-A0C5-22801FB94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520187"/>
            <a:ext cx="986790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0509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E66B389-05A0-4B13-B5A5-E751380E77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0975" y="-16167"/>
            <a:ext cx="5967681" cy="6874165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E6D69C7-F772-40A1-B78A-A10167F4ED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492" y="3201747"/>
            <a:ext cx="4875005" cy="365625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F5E494-4AC8-44BA-9E1E-2B32ACD71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9315" y="-16170"/>
            <a:ext cx="4741889" cy="355641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BEBC119-ED0E-46BB-9AA0-B30E45D23B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" y="1"/>
            <a:ext cx="4862512" cy="364688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98CC8F-0BA2-430E-BD10-AB059ED362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9904" y="265322"/>
            <a:ext cx="5429822" cy="889760"/>
          </a:xfrm>
          <a:solidFill>
            <a:schemeClr val="bg2">
              <a:lumMod val="90000"/>
              <a:alpha val="75000"/>
            </a:schemeClr>
          </a:solidFill>
        </p:spPr>
        <p:txBody>
          <a:bodyPr>
            <a:normAutofit fontScale="90000"/>
          </a:bodyPr>
          <a:lstStyle/>
          <a:p>
            <a:r>
              <a:rPr lang="en-US" dirty="0"/>
              <a:t>What I did this summer!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8CD95AA-9E55-45C1-A2BD-10806BFE1326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18" t="13989" r="11913" b="26503"/>
          <a:stretch/>
        </p:blipFill>
        <p:spPr>
          <a:xfrm>
            <a:off x="7450110" y="3200835"/>
            <a:ext cx="4741890" cy="365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2136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DE72A3-EC80-4049-9484-E43816B8AC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623" y="68440"/>
            <a:ext cx="7256488" cy="880713"/>
          </a:xfrm>
        </p:spPr>
        <p:txBody>
          <a:bodyPr>
            <a:normAutofit/>
          </a:bodyPr>
          <a:lstStyle/>
          <a:p>
            <a:r>
              <a:rPr lang="en-US" dirty="0"/>
              <a:t>TIPS: During the summer…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949A92-53A5-433A-ADB2-087DF1CBB9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264" y="1066900"/>
            <a:ext cx="3775179" cy="4486275"/>
          </a:xfrm>
        </p:spPr>
        <p:txBody>
          <a:bodyPr/>
          <a:lstStyle/>
          <a:p>
            <a:r>
              <a:rPr lang="en-US" dirty="0"/>
              <a:t>Take EXCELLENT notes</a:t>
            </a:r>
          </a:p>
          <a:p>
            <a:r>
              <a:rPr lang="en-US" dirty="0"/>
              <a:t>Time is against you, so don’t be afraid of front-loading and burning out.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20B17F-C32C-41C1-A46C-37222EC32A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3177"/>
          <a:stretch/>
        </p:blipFill>
        <p:spPr>
          <a:xfrm>
            <a:off x="0" y="3863715"/>
            <a:ext cx="4393942" cy="4084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3F4165C-A7F5-405A-8C30-6CE7F375B2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64" y="4272197"/>
            <a:ext cx="3729265" cy="24628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CB47D9-2E5B-4479-A3EA-61A8165566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9567" y="1066900"/>
            <a:ext cx="7840169" cy="5668166"/>
          </a:xfrm>
          <a:prstGeom prst="rect">
            <a:avLst/>
          </a:prstGeom>
        </p:spPr>
      </p:pic>
      <p:sp>
        <p:nvSpPr>
          <p:cNvPr id="4" name="Arrow: Right 3">
            <a:extLst>
              <a:ext uri="{FF2B5EF4-FFF2-40B4-BE49-F238E27FC236}">
                <a16:creationId xmlns:a16="http://schemas.microsoft.com/office/drawing/2014/main" id="{CD3B9A88-9BC6-4DC0-AD62-CE89391EC693}"/>
              </a:ext>
            </a:extLst>
          </p:cNvPr>
          <p:cNvSpPr/>
          <p:nvPr/>
        </p:nvSpPr>
        <p:spPr>
          <a:xfrm>
            <a:off x="1663908" y="1518593"/>
            <a:ext cx="2399597" cy="2802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579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4229</TotalTime>
  <Words>501</Words>
  <Application>Microsoft Office PowerPoint</Application>
  <PresentationFormat>Widescreen</PresentationFormat>
  <Paragraphs>60</Paragraphs>
  <Slides>11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Franklin Gothic Book</vt:lpstr>
      <vt:lpstr>Franklin Gothic Medium</vt:lpstr>
      <vt:lpstr>Office Theme</vt:lpstr>
      <vt:lpstr>How did I get here?!</vt:lpstr>
      <vt:lpstr>PowerPoint Presentation</vt:lpstr>
      <vt:lpstr>Timeline</vt:lpstr>
      <vt:lpstr>Research Questions</vt:lpstr>
      <vt:lpstr>Major Actors…  and Potential Partners for Case Study</vt:lpstr>
      <vt:lpstr>TIP: Narrow down ideas with a “Rubric”</vt:lpstr>
      <vt:lpstr>TIP: Ask profs where THEY get funding</vt:lpstr>
      <vt:lpstr>What I did this summer!</vt:lpstr>
      <vt:lpstr>TIPS: During the summer…</vt:lpstr>
      <vt:lpstr>Summer in New Haven!</vt:lpstr>
      <vt:lpstr>Summary take-aways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Mads O'Brien</dc:creator>
  <cp:lastModifiedBy>Mads O'Brien</cp:lastModifiedBy>
  <cp:revision>15</cp:revision>
  <dcterms:created xsi:type="dcterms:W3CDTF">2019-10-31T20:24:58Z</dcterms:created>
  <dcterms:modified xsi:type="dcterms:W3CDTF">2019-11-11T13:43:44Z</dcterms:modified>
</cp:coreProperties>
</file>